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2" r:id="rId2"/>
    <p:sldId id="356" r:id="rId3"/>
    <p:sldId id="357" r:id="rId4"/>
    <p:sldId id="358" r:id="rId5"/>
    <p:sldId id="359" r:id="rId6"/>
    <p:sldId id="293" r:id="rId7"/>
    <p:sldId id="360" r:id="rId8"/>
    <p:sldId id="341" r:id="rId9"/>
    <p:sldId id="315" r:id="rId10"/>
    <p:sldId id="342" r:id="rId11"/>
    <p:sldId id="306" r:id="rId12"/>
    <p:sldId id="343" r:id="rId13"/>
    <p:sldId id="344" r:id="rId14"/>
    <p:sldId id="345" r:id="rId15"/>
    <p:sldId id="346" r:id="rId16"/>
    <p:sldId id="347" r:id="rId17"/>
    <p:sldId id="348" r:id="rId18"/>
    <p:sldId id="350" r:id="rId19"/>
    <p:sldId id="308" r:id="rId20"/>
    <p:sldId id="352" r:id="rId21"/>
    <p:sldId id="338" r:id="rId22"/>
    <p:sldId id="333" r:id="rId23"/>
    <p:sldId id="334" r:id="rId24"/>
    <p:sldId id="335" r:id="rId25"/>
    <p:sldId id="336" r:id="rId26"/>
    <p:sldId id="337" r:id="rId27"/>
    <p:sldId id="339" r:id="rId28"/>
    <p:sldId id="355" r:id="rId29"/>
    <p:sldId id="35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28" y="-1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116C6-67AD-454F-A6A7-0595D7D859B3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35709-09AC-4363-8DB9-BF7DD16AC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2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對許多鄉下孩子來說</a:t>
            </a:r>
            <a:r>
              <a:rPr lang="en-US" altLang="zh-TW" dirty="0" smtClean="0"/>
              <a:t>, </a:t>
            </a:r>
            <a:r>
              <a:rPr lang="zh-TW" altLang="en-US" dirty="0" smtClean="0"/>
              <a:t>上網是一件新鮮事</a:t>
            </a:r>
            <a:r>
              <a:rPr lang="en-US" altLang="zh-TW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325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56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重點</a:t>
            </a:r>
            <a:r>
              <a:rPr lang="en-US" altLang="zh-TW" dirty="0" smtClean="0"/>
              <a:t>P35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679" y="548680"/>
            <a:ext cx="4304559" cy="58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437222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1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黑</a:t>
            </a:r>
            <a:r>
              <a:rPr lang="zh-TW" altLang="en-US" sz="6000" dirty="0" smtClean="0">
                <a:latin typeface="DFPKaiW5-GB5-AZ" pitchFamily="66" charset="-120"/>
                <a:ea typeface="DFPKaiW5-GB5-AZ" pitchFamily="66" charset="-120"/>
              </a:rPr>
              <a:t>板</a:t>
            </a:r>
            <a:endParaRPr lang="en-US" sz="6000" dirty="0"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81870"/>
            <a:ext cx="6768752" cy="440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600" b="1" dirty="0" smtClean="0">
                <a:solidFill>
                  <a:srgbClr val="C00000"/>
                </a:solidFill>
                <a:latin typeface="王漢宗中明體注音" pitchFamily="82" charset="-120"/>
                <a:ea typeface="王漢宗中明體注音" pitchFamily="82" charset="-120"/>
              </a:rPr>
              <a:t>銅</a:t>
            </a:r>
            <a:r>
              <a:rPr lang="zh-TW" altLang="en-US" sz="6600" dirty="0" smtClean="0">
                <a:latin typeface="標楷體" pitchFamily="65" charset="-120"/>
                <a:ea typeface="標楷體" pitchFamily="65" charset="-120"/>
              </a:rPr>
              <a:t>板</a:t>
            </a:r>
            <a:r>
              <a:rPr lang="en-US" altLang="zh-TW" sz="6600" dirty="0" smtClean="0"/>
              <a:t>/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銅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板</a:t>
            </a:r>
            <a:endParaRPr lang="en-US" sz="6600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3" name="Picture 2" descr="https://encrypted-tbn0.gstatic.com/images?q=tbn:ANd9GcT0BNWLD2-eJgBaV7uplCN4HNZJSSlYaDzg_HdzNsb9enPCDHPz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4864"/>
            <a:ext cx="4348045" cy="34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s://encrypted-tbn1.gstatic.com/images?q=tbn:ANd9GcTtqJMxd4UXyFVD8hC9bBX4NNvMIGSyOl4CYtHXxHqXM7O5Hr0rY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4149080"/>
            <a:ext cx="4006639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http://www.coincommunity.com/us_quarter_dollars/images/1985-washington-quar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1593096"/>
            <a:ext cx="4032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28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171400"/>
            <a:ext cx="8686800" cy="1008112"/>
          </a:xfrm>
        </p:spPr>
        <p:txBody>
          <a:bodyPr/>
          <a:lstStyle/>
          <a:p>
            <a:r>
              <a:rPr lang="zh-TW" altLang="en-US" sz="3200" dirty="0" smtClean="0"/>
              <a:t>請問以下是什麼</a:t>
            </a:r>
            <a:r>
              <a:rPr lang="zh-TW" altLang="en-US" b="1" dirty="0" smtClean="0">
                <a:solidFill>
                  <a:srgbClr val="C00000"/>
                </a:solidFill>
              </a:rPr>
              <a:t>板</a:t>
            </a:r>
            <a:r>
              <a:rPr lang="zh-TW" altLang="en-US" sz="3600" dirty="0" smtClean="0"/>
              <a:t>呢</a:t>
            </a:r>
            <a:r>
              <a:rPr lang="en-US" altLang="zh-TW" sz="3600" dirty="0" smtClean="0"/>
              <a:t>?</a:t>
            </a:r>
            <a:endParaRPr lang="en-US" sz="3600" dirty="0"/>
          </a:p>
        </p:txBody>
      </p:sp>
      <p:pic>
        <p:nvPicPr>
          <p:cNvPr id="45058" name="Picture 2" descr="https://encrypted-tbn0.gstatic.com/images?q=tbn:ANd9GcT8h49da5av-qzJJCZIVMGdH_kzVUNsQ6JKEKGg2RT_9Vqevid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195584"/>
            <a:ext cx="2939998" cy="1764000"/>
          </a:xfrm>
          <a:prstGeom prst="rect">
            <a:avLst/>
          </a:prstGeom>
          <a:noFill/>
        </p:spPr>
      </p:pic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755576" y="2996953"/>
            <a:ext cx="1656184" cy="648072"/>
          </a:xfrm>
        </p:spPr>
        <p:txBody>
          <a:bodyPr/>
          <a:lstStyle/>
          <a:p>
            <a:pPr>
              <a:buNone/>
            </a:pPr>
            <a:r>
              <a:rPr lang="zh-TW" altLang="en-US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木板</a:t>
            </a:r>
            <a:endParaRPr lang="en-US" b="1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5060" name="Picture 4" descr="http://www.clemens.com.tw/comm/upimage/p_141021_09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959346"/>
            <a:ext cx="2268000" cy="2268000"/>
          </a:xfrm>
          <a:prstGeom prst="rect">
            <a:avLst/>
          </a:prstGeom>
          <a:noFill/>
        </p:spPr>
      </p:pic>
      <p:pic>
        <p:nvPicPr>
          <p:cNvPr id="45062" name="Picture 6" descr="http://www.efcl.com.tw/uploads/product/27066c62be6a45641c66029ab756db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6" y="-4389438"/>
            <a:ext cx="3935999" cy="2952000"/>
          </a:xfrm>
          <a:prstGeom prst="rect">
            <a:avLst/>
          </a:prstGeom>
          <a:noFill/>
        </p:spPr>
      </p:pic>
      <p:sp>
        <p:nvSpPr>
          <p:cNvPr id="15" name="內容版面配置區 5"/>
          <p:cNvSpPr txBox="1">
            <a:spLocks/>
          </p:cNvSpPr>
          <p:nvPr/>
        </p:nvSpPr>
        <p:spPr>
          <a:xfrm>
            <a:off x="3635896" y="3149353"/>
            <a:ext cx="252028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</a:rPr>
              <a:t>天花板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5064" name="Picture 8" descr="https://www.9x9.tw/public/files/product/sho_14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645024"/>
            <a:ext cx="2476500" cy="2476501"/>
          </a:xfrm>
          <a:prstGeom prst="rect">
            <a:avLst/>
          </a:prstGeom>
          <a:noFill/>
        </p:spPr>
      </p:pic>
      <p:sp>
        <p:nvSpPr>
          <p:cNvPr id="17" name="內容版面配置區 5"/>
          <p:cNvSpPr txBox="1">
            <a:spLocks/>
          </p:cNvSpPr>
          <p:nvPr/>
        </p:nvSpPr>
        <p:spPr>
          <a:xfrm>
            <a:off x="6804248" y="3068960"/>
            <a:ext cx="129614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</a:rPr>
              <a:t>滑板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</a:endParaRPr>
          </a:p>
        </p:txBody>
      </p:sp>
      <p:cxnSp>
        <p:nvCxnSpPr>
          <p:cNvPr id="22" name="直線單箭頭接點 21"/>
          <p:cNvCxnSpPr/>
          <p:nvPr/>
        </p:nvCxnSpPr>
        <p:spPr>
          <a:xfrm flipV="1">
            <a:off x="4868416" y="2276872"/>
            <a:ext cx="63624" cy="58444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72" name="Picture 16" descr="http://m.leha.com/Uploads/editor/558aa327ecd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4005064"/>
            <a:ext cx="3040534" cy="1800000"/>
          </a:xfrm>
          <a:prstGeom prst="rect">
            <a:avLst/>
          </a:prstGeom>
          <a:noFill/>
        </p:spPr>
      </p:pic>
      <p:sp>
        <p:nvSpPr>
          <p:cNvPr id="24" name="內容版面配置區 5"/>
          <p:cNvSpPr txBox="1">
            <a:spLocks/>
          </p:cNvSpPr>
          <p:nvPr/>
        </p:nvSpPr>
        <p:spPr>
          <a:xfrm>
            <a:off x="251520" y="5877272"/>
            <a:ext cx="252028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腳底板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pic>
        <p:nvPicPr>
          <p:cNvPr id="45074" name="Picture 18" descr="https://encrypted-tbn1.gstatic.com/images?q=tbn:ANd9GcQP-s0iB5lE37VjEYloO9L2AP6xNkxXqu4IQ3oNx90ISfaPyFQOM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7880" y="1484784"/>
            <a:ext cx="3320624" cy="1332000"/>
          </a:xfrm>
          <a:prstGeom prst="rect">
            <a:avLst/>
          </a:prstGeom>
          <a:noFill/>
        </p:spPr>
      </p:pic>
      <p:sp>
        <p:nvSpPr>
          <p:cNvPr id="26" name="內容版面配置區 5"/>
          <p:cNvSpPr txBox="1">
            <a:spLocks/>
          </p:cNvSpPr>
          <p:nvPr/>
        </p:nvSpPr>
        <p:spPr>
          <a:xfrm>
            <a:off x="3923928" y="5877272"/>
            <a:ext cx="252028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白板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pic>
        <p:nvPicPr>
          <p:cNvPr id="45076" name="Picture 20" descr="http://www.hotonflooring.com.tw/images/woodwork/case2af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94507" y="3969248"/>
            <a:ext cx="2553957" cy="1692000"/>
          </a:xfrm>
          <a:prstGeom prst="rect">
            <a:avLst/>
          </a:prstGeom>
          <a:noFill/>
        </p:spPr>
      </p:pic>
      <p:cxnSp>
        <p:nvCxnSpPr>
          <p:cNvPr id="29" name="直線單箭頭接點 28"/>
          <p:cNvCxnSpPr/>
          <p:nvPr/>
        </p:nvCxnSpPr>
        <p:spPr>
          <a:xfrm flipH="1">
            <a:off x="7452320" y="4293096"/>
            <a:ext cx="432048" cy="648072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內容版面配置區 5"/>
          <p:cNvSpPr txBox="1">
            <a:spLocks/>
          </p:cNvSpPr>
          <p:nvPr/>
        </p:nvSpPr>
        <p:spPr>
          <a:xfrm>
            <a:off x="6948264" y="5805264"/>
            <a:ext cx="252028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地板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5" grpId="0"/>
      <p:bldP spid="17" grpId="0"/>
      <p:bldP spid="24" grpId="0"/>
      <p:bldP spid="26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>
                <a:latin typeface="標楷體" pitchFamily="65" charset="-120"/>
                <a:ea typeface="標楷體" pitchFamily="65" charset="-120"/>
              </a:rPr>
              <a:t>細</a:t>
            </a:r>
            <a:r>
              <a:rPr lang="zh-TW" altLang="en-US" sz="6600" b="1" dirty="0" smtClean="0">
                <a:solidFill>
                  <a:srgbClr val="C00000"/>
                </a:solidFill>
                <a:latin typeface="王漢宗中明體注音" pitchFamily="82" charset="-120"/>
                <a:ea typeface="王漢宗中明體注音" pitchFamily="82" charset="-120"/>
              </a:rPr>
              <a:t>繩</a:t>
            </a:r>
            <a:r>
              <a:rPr lang="en-US" altLang="zh-TW" sz="6600" dirty="0" smtClean="0"/>
              <a:t>/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細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繩</a:t>
            </a:r>
            <a:endParaRPr lang="en-US" sz="6600" b="1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4203369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3802348" cy="377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7687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3600" b="1" dirty="0" smtClean="0">
                <a:latin typeface="王漢宗中明體注音" pitchFamily="82" charset="-120"/>
                <a:ea typeface="王漢宗中明體注音" pitchFamily="82" charset="-120"/>
              </a:rPr>
              <a:t/>
            </a:r>
            <a:br>
              <a:rPr lang="en-US" altLang="zh-TW" sz="3600" b="1" dirty="0" smtClean="0">
                <a:latin typeface="王漢宗中明體注音" pitchFamily="82" charset="-120"/>
                <a:ea typeface="王漢宗中明體注音" pitchFamily="82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糸</a:t>
            </a:r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王漢宗中明體注音" pitchFamily="82" charset="-120"/>
                <a:ea typeface="王漢宗中明體注音" pitchFamily="82" charset="-120"/>
              </a:rPr>
              <a:t> </a:t>
            </a:r>
            <a:r>
              <a:rPr lang="en-US" altLang="zh-TW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(=</a:t>
            </a:r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王漢宗中明體注音" pitchFamily="82" charset="-120"/>
                <a:ea typeface="王漢宗中明體注音" pitchFamily="82" charset="-120"/>
              </a:rPr>
              <a:t>糹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注音體（楷）" pitchFamily="18" charset="-120"/>
                <a:ea typeface="華康注音體（楷）" pitchFamily="18" charset="-120"/>
              </a:rPr>
              <a:t>絲，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注音體（楷）" pitchFamily="18" charset="-120"/>
                <a:ea typeface="華康注音體（楷）" pitchFamily="18" charset="-120"/>
              </a:rPr>
              <a:t>  </a:t>
            </a:r>
            <a:r>
              <a:rPr lang="zh-TW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甲骨文        </a:t>
            </a:r>
            <a:r>
              <a:rPr lang="en-US" altLang="zh-TW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)</a:t>
            </a:r>
            <a:r>
              <a:rPr lang="zh-TW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指細絲</a:t>
            </a:r>
            <a:r>
              <a:rPr lang="en-US" altLang="zh-TW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(fine silk) </a:t>
            </a:r>
            <a:r>
              <a:rPr lang="zh-TW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。 </a:t>
            </a:r>
            <a:r>
              <a:rPr lang="en-US" altLang="zh-TW" sz="2800" dirty="0" smtClean="0">
                <a:latin typeface="+mj-ea"/>
              </a:rPr>
              <a:t/>
            </a:r>
            <a:br>
              <a:rPr lang="en-US" altLang="zh-TW" sz="2800" dirty="0" smtClean="0">
                <a:latin typeface="+mj-ea"/>
              </a:rPr>
            </a:br>
            <a:r>
              <a:rPr lang="en-US" altLang="zh-TW" sz="2800" dirty="0" smtClean="0">
                <a:latin typeface="+mj-ea"/>
              </a:rPr>
              <a:t/>
            </a:r>
            <a:br>
              <a:rPr lang="en-US" altLang="zh-TW" sz="2800" dirty="0" smtClean="0">
                <a:latin typeface="+mj-ea"/>
              </a:rPr>
            </a:br>
            <a:r>
              <a:rPr lang="zh-TW" altLang="en-US" sz="3600" dirty="0" smtClean="0"/>
              <a:t>從</a:t>
            </a:r>
            <a:r>
              <a:rPr lang="zh-TW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糸</a:t>
            </a:r>
            <a:r>
              <a:rPr lang="zh-TW" altLang="en-US" sz="3600" dirty="0" smtClean="0">
                <a:latin typeface="+mj-ea"/>
              </a:rPr>
              <a:t>的</a:t>
            </a:r>
            <a:r>
              <a:rPr lang="zh-TW" altLang="en-US" sz="3600" dirty="0" smtClean="0"/>
              <a:t>部首的字，多跟絲線</a:t>
            </a:r>
            <a:r>
              <a:rPr lang="en-US" altLang="zh-TW" sz="2700" dirty="0" smtClean="0">
                <a:latin typeface="Times New Roman" pitchFamily="18" charset="0"/>
                <a:cs typeface="Times New Roman" pitchFamily="18" charset="0"/>
              </a:rPr>
              <a:t>(silk)</a:t>
            </a:r>
            <a:r>
              <a:rPr lang="zh-TW" altLang="en-US" sz="3600" dirty="0" smtClean="0"/>
              <a:t> 、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編織</a:t>
            </a:r>
            <a:r>
              <a:rPr lang="en-US" altLang="zh-TW" sz="2700" dirty="0" smtClean="0">
                <a:latin typeface="Times New Roman" pitchFamily="18" charset="0"/>
                <a:cs typeface="Times New Roman" pitchFamily="18" charset="0"/>
              </a:rPr>
              <a:t>(weave) </a:t>
            </a:r>
            <a:r>
              <a:rPr lang="zh-TW" altLang="en-US" sz="27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</a:rPr>
              <a:t>布匹</a:t>
            </a:r>
            <a:r>
              <a:rPr lang="en-US" altLang="zh-TW" sz="2700" dirty="0" smtClean="0">
                <a:latin typeface="Times New Roman" pitchFamily="18" charset="0"/>
                <a:cs typeface="Times New Roman" pitchFamily="18" charset="0"/>
              </a:rPr>
              <a:t>(cloth)</a:t>
            </a:r>
            <a:r>
              <a:rPr lang="zh-TW" altLang="en-US" sz="3600" dirty="0" smtClean="0"/>
              <a:t>有關，你還知道哪些</a:t>
            </a:r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糸</a:t>
            </a:r>
            <a:r>
              <a:rPr lang="zh-TW" altLang="en-US" sz="3600" dirty="0" smtClean="0">
                <a:latin typeface="+mj-ea"/>
              </a:rPr>
              <a:t>的部首的字呢</a:t>
            </a:r>
            <a:r>
              <a:rPr lang="en-US" altLang="zh-TW" sz="3600" dirty="0" smtClean="0">
                <a:latin typeface="+mj-ea"/>
              </a:rPr>
              <a:t>?</a:t>
            </a:r>
            <a:r>
              <a:rPr lang="en-US" altLang="zh-TW" sz="2800" dirty="0" smtClean="0">
                <a:latin typeface="+mj-ea"/>
              </a:rPr>
              <a:t/>
            </a:r>
            <a:br>
              <a:rPr lang="en-US" altLang="zh-TW" sz="2800" dirty="0" smtClean="0">
                <a:latin typeface="+mj-ea"/>
              </a:rPr>
            </a:br>
            <a:endParaRPr lang="en-US" sz="3100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276873"/>
            <a:ext cx="2016224" cy="648072"/>
          </a:xfrm>
        </p:spPr>
        <p:txBody>
          <a:bodyPr>
            <a:noAutofit/>
          </a:bodyPr>
          <a:lstStyle/>
          <a:p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絲</a:t>
            </a:r>
            <a:endParaRPr lang="en-US" sz="4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圖片 6" descr="http://www.zdic.net/pic/zy/jgw/7CF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6632"/>
            <a:ext cx="576064" cy="6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內容版面配置區 2"/>
          <p:cNvSpPr txBox="1">
            <a:spLocks/>
          </p:cNvSpPr>
          <p:nvPr/>
        </p:nvSpPr>
        <p:spPr>
          <a:xfrm>
            <a:off x="3347864" y="2348880"/>
            <a:ext cx="2016224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結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  </a:t>
            </a:r>
            <a:r>
              <a:rPr kumimoji="0" lang="en-US" altLang="zh-TW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tie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9" name="內容版面配置區 2"/>
          <p:cNvSpPr txBox="1">
            <a:spLocks/>
          </p:cNvSpPr>
          <p:nvPr/>
        </p:nvSpPr>
        <p:spPr>
          <a:xfrm>
            <a:off x="467544" y="3356992"/>
            <a:ext cx="201622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網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3347864" y="3212976"/>
            <a:ext cx="3960440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縫 </a:t>
            </a:r>
            <a:r>
              <a:rPr kumimoji="0" lang="en-US" altLang="zh-TW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sew</a:t>
            </a:r>
            <a:r>
              <a:rPr kumimoji="0" lang="zh-TW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</p:txBody>
      </p:sp>
      <p:sp>
        <p:nvSpPr>
          <p:cNvPr id="11" name="內容版面配置區 2"/>
          <p:cNvSpPr txBox="1">
            <a:spLocks/>
          </p:cNvSpPr>
          <p:nvPr/>
        </p:nvSpPr>
        <p:spPr>
          <a:xfrm>
            <a:off x="3347864" y="4149080"/>
            <a:ext cx="201622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紙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sp>
        <p:nvSpPr>
          <p:cNvPr id="12" name="內容版面配置區 2"/>
          <p:cNvSpPr txBox="1">
            <a:spLocks/>
          </p:cNvSpPr>
          <p:nvPr/>
        </p:nvSpPr>
        <p:spPr>
          <a:xfrm>
            <a:off x="3347864" y="5157192"/>
            <a:ext cx="496855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紋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pattern of silk fabric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3" name="內容版面配置區 2"/>
          <p:cNvSpPr txBox="1">
            <a:spLocks/>
          </p:cNvSpPr>
          <p:nvPr/>
        </p:nvSpPr>
        <p:spPr>
          <a:xfrm>
            <a:off x="467544" y="4221088"/>
            <a:ext cx="201622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線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sp>
        <p:nvSpPr>
          <p:cNvPr id="14" name="內容版面配置區 2"/>
          <p:cNvSpPr txBox="1">
            <a:spLocks/>
          </p:cNvSpPr>
          <p:nvPr/>
        </p:nvSpPr>
        <p:spPr>
          <a:xfrm>
            <a:off x="467544" y="5229200"/>
            <a:ext cx="201622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綁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600" dirty="0" smtClean="0">
                <a:latin typeface="標楷體" pitchFamily="65" charset="-120"/>
                <a:ea typeface="標楷體" pitchFamily="65" charset="-120"/>
              </a:rPr>
              <a:t>橡皮</a:t>
            </a:r>
            <a:r>
              <a:rPr lang="zh-TW" altLang="en-US" sz="66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圈</a:t>
            </a:r>
            <a:r>
              <a:rPr lang="en-US" altLang="zh-TW" dirty="0" smtClean="0"/>
              <a:t>/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橡皮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圈</a:t>
            </a:r>
            <a:endParaRPr lang="en-US" sz="6600" b="1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47106" name="Picture 2" descr="http://i.epochtimes.com/assets/uploads/2013/11/13111622311815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2488" y="2348880"/>
            <a:ext cx="4512000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內容版面配置區 6" descr="橡皮圈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958181"/>
            <a:ext cx="4032000" cy="40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圈</a:t>
            </a:r>
            <a:r>
              <a:rPr lang="zh-TW" altLang="en-US" sz="6600" dirty="0" smtClean="0">
                <a:latin typeface="標楷體" pitchFamily="65" charset="-120"/>
                <a:ea typeface="標楷體" pitchFamily="65" charset="-120"/>
              </a:rPr>
              <a:t>緊</a:t>
            </a:r>
            <a:r>
              <a:rPr lang="en-US" altLang="zh-TW" sz="6600" dirty="0" smtClean="0"/>
              <a:t>/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圈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緊</a:t>
            </a:r>
            <a:endParaRPr lang="en-US" sz="6600" dirty="0"/>
          </a:p>
        </p:txBody>
      </p:sp>
      <p:pic>
        <p:nvPicPr>
          <p:cNvPr id="4" name="內容版面配置區 3" descr="緊橡皮圈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7164" y="1754981"/>
            <a:ext cx="5321300" cy="421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 descr="橡皮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824" y="1953256"/>
            <a:ext cx="2835000" cy="37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圈</a:t>
            </a: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(circle)-</a:t>
            </a:r>
            <a:r>
              <a:rPr kumimoji="0" lang="en-US" altLang="zh-TW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noun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e.g., </a:t>
            </a:r>
            <a:r>
              <a:rPr kumimoji="0" lang="zh-TW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橡</a:t>
            </a:r>
            <a:r>
              <a:rPr kumimoji="0" lang="zh-TW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皮</a:t>
            </a:r>
            <a:r>
              <a:rPr kumimoji="0" lang="zh-TW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圈</a:t>
            </a:r>
            <a:r>
              <a:rPr lang="zh-TW" altLang="en-US" sz="3600" dirty="0">
                <a:latin typeface="Times New Roman" pitchFamily="18" charset="0"/>
                <a:cs typeface="Times New Roman" pitchFamily="18" charset="0"/>
                <a:sym typeface="Symbol"/>
              </a:rPr>
              <a:t>可</a:t>
            </a:r>
            <a:r>
              <a:rPr lang="zh-TW" altLang="en-US" sz="3600" dirty="0" smtClean="0">
                <a:latin typeface="Times New Roman" pitchFamily="18" charset="0"/>
                <a:cs typeface="Times New Roman" pitchFamily="18" charset="0"/>
                <a:sym typeface="Symbol"/>
              </a:rPr>
              <a:t>以用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來</a:t>
            </a: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  <a:sym typeface="Symbol"/>
              </a:rPr>
              <a:t>綁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頭髮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TW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40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40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4" name="Picture 2" descr="http://fsv.money01.com.tw/cmstatic/notes/capture/236684/20150810120721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254" y="1916831"/>
            <a:ext cx="6757113" cy="3500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6292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 txBox="1">
            <a:spLocks/>
          </p:cNvSpPr>
          <p:nvPr/>
        </p:nvSpPr>
        <p:spPr>
          <a:xfrm>
            <a:off x="8467" y="0"/>
            <a:ext cx="9144000" cy="6858000"/>
          </a:xfrm>
          <a:prstGeom prst="rect">
            <a:avLst/>
          </a:prstGeom>
          <a:ln w="7620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endParaRPr lang="en-US" altLang="zh-TW" sz="2200" b="1" u="sng" dirty="0" smtClean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  <a:p>
            <a:r>
              <a:rPr lang="zh-TW" altLang="en-US" sz="73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圈</a:t>
            </a:r>
            <a:r>
              <a:rPr lang="en-US" altLang="zh-TW" sz="51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mark </a:t>
            </a:r>
            <a:r>
              <a:rPr lang="zh-TW" altLang="en-US" sz="51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</a:t>
            </a:r>
            <a:r>
              <a:rPr lang="en-US" altLang="zh-TW" sz="51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with  circle ; to encircle )-</a:t>
            </a:r>
            <a:r>
              <a:rPr lang="en-US" altLang="zh-TW" sz="6500" b="1" dirty="0" smtClean="0">
                <a:solidFill>
                  <a:srgbClr val="00B050"/>
                </a:solidFill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verb</a:t>
            </a:r>
            <a:r>
              <a:rPr lang="en-US" altLang="zh-TW" sz="6500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zh-TW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TW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e.g., </a:t>
            </a:r>
            <a:r>
              <a:rPr lang="zh-TW" altLang="en-US" sz="6500" dirty="0" smtClean="0">
                <a:latin typeface="+mj-ea"/>
                <a:ea typeface="+mj-ea"/>
                <a:cs typeface="Times New Roman" pitchFamily="18" charset="0"/>
                <a:sym typeface="Symbol"/>
              </a:rPr>
              <a:t>讀</a:t>
            </a:r>
            <a:r>
              <a:rPr lang="zh-TW" altLang="en-US" sz="6500" dirty="0" smtClean="0">
                <a:latin typeface="Times New Roman" pitchFamily="18" charset="0"/>
                <a:cs typeface="Times New Roman" pitchFamily="18" charset="0"/>
                <a:sym typeface="Symbol"/>
              </a:rPr>
              <a:t>課文時，</a:t>
            </a:r>
            <a:r>
              <a:rPr kumimoji="0" lang="zh-TW" altLang="en-US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請你把不會的地方</a:t>
            </a:r>
            <a:r>
              <a:rPr kumimoji="0" lang="zh-TW" altLang="en-US" sz="65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圈</a:t>
            </a:r>
            <a:r>
              <a:rPr kumimoji="0" lang="zh-TW" altLang="en-US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起</a:t>
            </a:r>
            <a:r>
              <a:rPr kumimoji="0" lang="zh-TW" altLang="en-US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來</a:t>
            </a:r>
            <a:r>
              <a:rPr kumimoji="0" lang="zh-TW" altLang="en-US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lang="en-US" altLang="zh-TW" sz="4000" dirty="0" smtClean="0"/>
          </a:p>
          <a:p>
            <a:pPr marL="342900" lvl="0" indent="-342900">
              <a:spcBef>
                <a:spcPct val="20000"/>
              </a:spcBef>
            </a:pPr>
            <a:endParaRPr kumimoji="0" lang="en-US" altLang="zh-TW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endParaRPr kumimoji="0" lang="en-US" altLang="zh-TW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TW" sz="4000" dirty="0" smtClean="0"/>
              <a:t>  </a:t>
            </a:r>
          </a:p>
          <a:p>
            <a:r>
              <a:rPr lang="zh-TW" altLang="en-US" sz="4000" dirty="0" smtClean="0"/>
              <a:t> </a:t>
            </a:r>
            <a:r>
              <a:rPr lang="en-US" altLang="zh-TW" sz="4000" dirty="0" smtClean="0"/>
              <a:t> </a:t>
            </a:r>
            <a:endParaRPr lang="en-US" altLang="zh-TW" sz="4000" dirty="0" smtClean="0"/>
          </a:p>
          <a:p>
            <a:endParaRPr lang="en-US" altLang="zh-TW" sz="4000" dirty="0"/>
          </a:p>
          <a:p>
            <a:endParaRPr lang="en-US" altLang="zh-TW" sz="4000" dirty="0" smtClean="0"/>
          </a:p>
          <a:p>
            <a:endParaRPr lang="en-US" altLang="zh-TW" sz="6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TW" sz="6500" dirty="0" smtClean="0">
                <a:latin typeface="Times New Roman" pitchFamily="18" charset="0"/>
                <a:cs typeface="Times New Roman" pitchFamily="18" charset="0"/>
              </a:rPr>
              <a:t>e.g.,</a:t>
            </a:r>
            <a:r>
              <a:rPr lang="zh-TW" altLang="en-US" sz="6500" dirty="0" smtClean="0">
                <a:latin typeface="Times New Roman" pitchFamily="18" charset="0"/>
                <a:cs typeface="Times New Roman" pitchFamily="18" charset="0"/>
              </a:rPr>
              <a:t> 媽媽</a:t>
            </a:r>
            <a:r>
              <a:rPr lang="zh-TW" altLang="en-US" sz="6500" dirty="0" smtClean="0"/>
              <a:t>用橡</a:t>
            </a:r>
            <a:r>
              <a:rPr lang="zh-TW" altLang="en-US" sz="6500" dirty="0" smtClean="0"/>
              <a:t>皮圈</a:t>
            </a:r>
            <a:r>
              <a:rPr lang="zh-TW" altLang="en-US" sz="6500" dirty="0" smtClean="0"/>
              <a:t>把餅乾袋</a:t>
            </a:r>
            <a:r>
              <a:rPr lang="zh-TW" altLang="en-US" sz="6500" dirty="0" smtClean="0"/>
              <a:t>子的開口處</a:t>
            </a:r>
            <a:r>
              <a:rPr lang="zh-TW" altLang="en-US" sz="65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圈</a:t>
            </a:r>
            <a:r>
              <a:rPr lang="zh-TW" altLang="en-US" sz="6500" dirty="0" smtClean="0"/>
              <a:t>緊 。 </a:t>
            </a:r>
            <a:endParaRPr kumimoji="0" lang="en-US" altLang="zh-TW" sz="6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en-US" sz="4000" dirty="0" smtClean="0"/>
          </a:p>
          <a:p>
            <a:pPr marL="342900" lvl="0" indent="-342900">
              <a:spcBef>
                <a:spcPct val="20000"/>
              </a:spcBef>
            </a:pP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endParaRPr lang="en-US" sz="4000" dirty="0" smtClean="0"/>
          </a:p>
          <a:p>
            <a:pPr marL="342900" lvl="0" indent="-342900">
              <a:spcBef>
                <a:spcPct val="20000"/>
              </a:spcBef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內容版面配置區 3" descr="緊橡皮圈圈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3063" y="4365104"/>
            <a:ext cx="2317109" cy="1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Oval 1"/>
          <p:cNvSpPr/>
          <p:nvPr/>
        </p:nvSpPr>
        <p:spPr>
          <a:xfrm>
            <a:off x="2555776" y="2348880"/>
            <a:ext cx="21602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05531" y="1997224"/>
            <a:ext cx="21602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39952" y="2357264"/>
            <a:ext cx="21602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707904" y="2691078"/>
            <a:ext cx="21602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12160" y="1997224"/>
            <a:ext cx="21602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標楷體" pitchFamily="65" charset="-120"/>
                <a:ea typeface="標楷體" pitchFamily="65" charset="-120"/>
              </a:rPr>
              <a:t>瓶</a:t>
            </a:r>
            <a:r>
              <a:rPr lang="zh-TW" altLang="en-US" sz="6600" b="1" dirty="0" smtClean="0">
                <a:solidFill>
                  <a:srgbClr val="C00000"/>
                </a:solidFill>
                <a:latin typeface="華康明體W5注音字" pitchFamily="18" charset="-120"/>
                <a:ea typeface="華康明體W5注音字" pitchFamily="18" charset="-120"/>
              </a:rPr>
              <a:t>蓋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瓶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蓋</a:t>
            </a:r>
            <a:endParaRPr lang="en-US" sz="6600" dirty="0"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23786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7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470025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新鮮</a:t>
            </a:r>
            <a:r>
              <a:rPr lang="zh-TW" altLang="en-US" dirty="0" smtClean="0"/>
              <a:t>的事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8648961" cy="40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30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TW" altLang="en-US" sz="6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膝</a:t>
            </a:r>
            <a:r>
              <a:rPr kumimoji="0" lang="zh-TW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華康明體W5注音字" pitchFamily="18" charset="-120"/>
                <a:ea typeface="華康明體W5注音字" pitchFamily="18" charset="-120"/>
                <a:cs typeface="+mj-cs"/>
              </a:rPr>
              <a:t>蓋</a:t>
            </a:r>
            <a:r>
              <a:rPr kumimoji="0" lang="en-US" altLang="zh-TW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FKai-SB" panose="03000509000000000000" pitchFamily="65" charset="-120"/>
                <a:ea typeface="DFKai-SB" panose="03000509000000000000" pitchFamily="65" charset="-120"/>
                <a:cs typeface="+mj-cs"/>
              </a:rPr>
              <a:t>/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膝</a:t>
            </a:r>
            <a:r>
              <a:rPr kumimoji="0" lang="zh-TW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FPKaiW5-GB5-AZ" pitchFamily="66" charset="-120"/>
                <a:ea typeface="DFPKaiW5-GB5-AZ" pitchFamily="66" charset="-120"/>
                <a:cs typeface="+mj-cs"/>
              </a:rPr>
              <a:t>蓋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DFPKaiW5-GB5-AZ" pitchFamily="66" charset="-120"/>
              <a:ea typeface="DFPKaiW5-GB5-AZ" pitchFamily="66" charset="-120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376278" cy="4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TW" altLang="en-US" sz="4000" dirty="0" smtClean="0"/>
              <a:t>課堂活動</a:t>
            </a:r>
            <a:r>
              <a:rPr lang="en-US" altLang="zh-TW" sz="4000" dirty="0" smtClean="0"/>
              <a:t>:</a:t>
            </a:r>
            <a:r>
              <a:rPr lang="zh-TW" altLang="en-US" sz="4000" dirty="0" smtClean="0">
                <a:latin typeface="標楷體" pitchFamily="65" charset="-120"/>
                <a:ea typeface="標楷體" pitchFamily="65" charset="-120"/>
              </a:rPr>
              <a:t>小組討論</a:t>
            </a:r>
            <a:r>
              <a:rPr lang="en-US" altLang="zh-TW" sz="4000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紙花的製作</a:t>
            </a:r>
            <a:endParaRPr lang="en-US" sz="4000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268760"/>
            <a:ext cx="1488000" cy="144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107504" y="1196752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步驟一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07504" y="3078088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步驟二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996952"/>
            <a:ext cx="911340" cy="144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標題 1"/>
          <p:cNvSpPr txBox="1">
            <a:spLocks/>
          </p:cNvSpPr>
          <p:nvPr/>
        </p:nvSpPr>
        <p:spPr>
          <a:xfrm>
            <a:off x="179512" y="5085184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步驟三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8" y="4941344"/>
            <a:ext cx="1157147" cy="144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標題 1"/>
          <p:cNvSpPr txBox="1">
            <a:spLocks/>
          </p:cNvSpPr>
          <p:nvPr/>
        </p:nvSpPr>
        <p:spPr>
          <a:xfrm>
            <a:off x="4355976" y="1268760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步驟四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0743" y="1052736"/>
            <a:ext cx="737561" cy="144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標題 1"/>
          <p:cNvSpPr txBox="1">
            <a:spLocks/>
          </p:cNvSpPr>
          <p:nvPr/>
        </p:nvSpPr>
        <p:spPr>
          <a:xfrm>
            <a:off x="4427984" y="3006080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步驟五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2780928"/>
            <a:ext cx="598888" cy="1764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標題 1"/>
          <p:cNvSpPr txBox="1">
            <a:spLocks/>
          </p:cNvSpPr>
          <p:nvPr/>
        </p:nvSpPr>
        <p:spPr>
          <a:xfrm>
            <a:off x="4427984" y="5094312"/>
            <a:ext cx="1800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步驟六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4725144"/>
            <a:ext cx="736461" cy="198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-9939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紙花的製作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67544" y="2852936"/>
            <a:ext cx="8352928" cy="364502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9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用圓規在紅色色紙上畫</a:t>
            </a:r>
            <a:r>
              <a:rPr kumimoji="0" lang="en-US" altLang="zh-TW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個直</a:t>
            </a:r>
            <a:r>
              <a:rPr lang="zh-TW" altLang="en-US" sz="8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徑</a:t>
            </a:r>
            <a:r>
              <a:rPr kumimoji="0" lang="en-US" altLang="zh-TW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</a:t>
            </a:r>
            <a:r>
              <a:rPr kumimoji="0" lang="zh-TW" altLang="en-US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公分的圓，並將這</a:t>
            </a:r>
            <a:r>
              <a:rPr kumimoji="0" lang="en-US" altLang="zh-TW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8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個圓形剪下來。</a:t>
            </a:r>
            <a:endParaRPr kumimoji="0" lang="en-US" sz="8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8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980728"/>
            <a:ext cx="2976000" cy="288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251520" y="764704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步驟一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457200" y="4221088"/>
            <a:ext cx="8291264" cy="30243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將這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張圓形的紅色色紙從中間對折。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5780" y="260648"/>
            <a:ext cx="2096340" cy="331236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251520" y="332656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步驟二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35496" y="3356992"/>
            <a:ext cx="8856984" cy="590465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將這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張圓形的紅色色紙，用剪刀從</a:t>
            </a:r>
            <a:r>
              <a:rPr kumimoji="0" lang="zh-TW" alt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開口處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朝</a:t>
            </a:r>
            <a:r>
              <a:rPr kumimoji="0" lang="zh-TW" alt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對折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的方向剪，剪出一條條約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公分的長條。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5711" y="260648"/>
            <a:ext cx="2256449" cy="2808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251520" y="764704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步驟三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0" y="3816424"/>
            <a:ext cx="9144000" cy="31409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將這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張圓形的紅色色紙打開，並在每個圓形</a:t>
            </a:r>
            <a:r>
              <a:rPr lang="zh-TW" altLang="en-US" sz="4800" dirty="0">
                <a:latin typeface="Times New Roman" pitchFamily="18" charset="0"/>
                <a:cs typeface="Times New Roman" pitchFamily="18" charset="0"/>
              </a:rPr>
              <a:t>的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中</a:t>
            </a:r>
            <a:r>
              <a:rPr lang="zh-TW" altLang="en-US" sz="4800" dirty="0">
                <a:latin typeface="Times New Roman" pitchFamily="18" charset="0"/>
                <a:cs typeface="Times New Roman" pitchFamily="18" charset="0"/>
              </a:rPr>
              <a:t>心戳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出一個小小的洞。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5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3316" y="332656"/>
            <a:ext cx="1714828" cy="3348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251520" y="764704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步驟四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179512" y="3645024"/>
            <a:ext cx="8784976" cy="295232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5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將這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張圓形的紅色色紙，用鐵絲從色紙的中心小洞串起來。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7112"/>
            <a:ext cx="1405540" cy="4140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251520" y="764704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步驟五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>
          <a:xfrm>
            <a:off x="0" y="4392487"/>
            <a:ext cx="8964488" cy="3068961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用橡皮筋圈緊或繩子綁緊底部，紙花製作完成。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25080"/>
            <a:ext cx="1459521" cy="3924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251520" y="764704"/>
            <a:ext cx="8435280" cy="28083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步驟六</a:t>
            </a:r>
            <a:r>
              <a:rPr kumimoji="0" lang="en-US" altLang="zh-TW" sz="7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385" y="980728"/>
            <a:ext cx="6808959" cy="57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dirty="0" smtClean="0">
                <a:latin typeface="王漢宗粗黑體一實陰" pitchFamily="18" charset="-120"/>
                <a:ea typeface="王漢宗粗黑體一實陰" pitchFamily="18" charset="-120"/>
              </a:rPr>
              <a:t>本週作業</a:t>
            </a:r>
            <a:endParaRPr lang="en-US" sz="6000" dirty="0">
              <a:latin typeface="王漢宗粗黑體一實陰" pitchFamily="18" charset="-120"/>
              <a:ea typeface="王漢宗粗黑體一實陰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8190146" cy="6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玩意</a:t>
            </a:r>
            <a:r>
              <a:rPr lang="zh-TW" altLang="en-US" sz="4000" b="1" dirty="0" smtClean="0">
                <a:solidFill>
                  <a:srgbClr val="C00000"/>
                </a:solidFill>
              </a:rPr>
              <a:t>兒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9222" name="AutoShape 6" descr="data:image/jpeg;base64,/9j/4AAQSkZJRgABAQAAAQABAAD/2wCEAAkGBxIRERMREhIWFRUXFxcWFxgYExYXGBgbGBgWFhYYFRgYHSggGRomGxYbITIhJSkrLi4uFx8zODMtNygtLisBCgoKDg0OGxAQGy0lICU1LS83Li0vLS8tLS81LS0tLS0tLS0tLS0tLS01LS0tLy0tLS0tLS0tLy0tLS0tLS0tLf/AABEIAOEA4QMBEQACEQEDEQH/xAAcAAEAAgMBAQEAAAAAAAAAAAAABgcBAwUEAgj/xAA/EAABAwEFBgMFBgQGAwEAAAABAAIRAwQFEiExBiJBUWGBE3GRBzKhsfAUQnKCwdEjUqLhYpKjssLxJGPDM//EABsBAQACAwEBAAAAAAAAAAAAAAAEBQIDBgEH/8QANxEAAgECBAIHBwQCAgMAAAAAAAECAxEEEiExBUETUWFxgaHwIjKRscHR4RQjQlIG8TNiJHKC/9oADAMBAAIRAxEAPwC8AEAhAIQCEAhAIQCEAhAIQCEAhAIQCEAhAIQGUAQBAEAQBAEAQGIQCEAhAIQCEB8ID7CAygCAIDCAygCAIAgCAIAgCAIAgCAIAgCAIAgCAIAgCAIAgCA1oD7CAygCAwSgNFittOqC6m4OgkHmCMiHA5g9CvWmjOdOUHaSseheGAQGq0WhlMYnuDRIEkwMzAz816k3sYykoq7NgK8MjKAIAgCAIAgCAIAgCAIAgCAIAgCAIAgCA1oD7CAygCA894uIpVCCQcLojI6cF7HczppOauVg+96llrttAJOYFQEk428ZnjGnLJTXBONjp44WFek6Vu7sZadnrNe1r2mWuAIPMHMKCcvKLi3F7o2IYnK2pYHWSuCJ3PkQs6b9tEfFq9GS7CE+zzahza32CqZaZ8JxzMmXYSf80fhHNba0NbkLAYi6VNllqOWoQBAEAQBAEBhAZQBAEAQAoAgCAIAgCAIDWgPsIDKAIDw37WwWeq457h+OX6rKCvJG7DRzVYrtKnvdzXs0g5ZzkfMR8VPSOsw6lGfYTL2Y3malndQcZdSOXPC6Y9DPqFErRs7lPxrD5KyqLaXzJotJSmuvSD2uYdHAg9xC9TseSSasyhdoaNSy2kPbuvpvyOmYMtPlIU2VpRuc3FSpVHHmi8bmvBtpoU67dHtDo5HiOxkdlCas7HRU5qcVJcz2rwzCAIAgCA106odMcFipJ7HtjYsjwIDxXnb20WgkgEmB8/rzXqVzZSpSqPQ9gXhrMoAgMHJARqptNjtLKVKCzEAXT705ZdPmssuhZLAONFznvbbqJMsStCAIAgNaA+wgMoAgPNeNm8WlUp/zNI7xl8V6nZ3NlKeSal1FN2+Yc0iCCQc50/6VhF3OyotOzXM9WxN4/Z7bTJO7V/hO7xhPqG/Faq0bo18SodNhnbeOvrwuXGoZxoQFYe1K7BiLwPfbPca/JS6LvGxScQhkqqa5no9jl64qVWzHVp8Rvk7J4/zAH861VVzJeAno4eJY60lgEBz7fVNOrTdO6d0/oVCxNV0qsJX0ej+hsgs0WjoKaazw2+1xLBrx6KPXq5fZW7M4x5m+x08LB1zWylG0TGT1N62HgQEBtFv+2XgxjTNNjsIjQ4d557x6BZx2bL+FH9Ng3KXvP0ifLAoDUH75bzbI7GD8wh5zNqHpGtt738GkKbTv1JHk0e8fMyB3K9RY8Nw3S1Mz2j8+RGtj6bTaGF/XCOMxkYHDLXTJbHsWnEZNUWo+vXxLKWo5oIAgCA1oD7CAygCAICrdqru8OvWBEB5L28iDnkehJU2lK8UdRgK+elG260Io+kYPMfp9fJZyLeMtS6NmL0Fps1OrMuiH/iGTv37qFOOV2OKxuH6CvKHLl3HVWBFIxt7ZcVDHExkR0PEdZHxW6g7OxX8Rhenm6itPZ7bhZrxDZ3Xk05/EQ0T+bB6FbKsdGQsJVy1Ivr0+xeSil6EB4L7o4qR5iD+6hcQp56D7NTZSdpGbptWOkCTm3I9v7L3A1ulop81oxVhaRy69cF5c4gNnMnKB1URz6WtpzaRuyvZEiVuRQgI5txfH2ezlrT/EqSxnMD7zuwPqQvGWPDML09a792Or+iOF7Orv3zUIya2Af8Tv7StstIpE/jFb2VDrLAWs588Nod/5FLqyr86ZXvIwfvLxPa50Ak6BeGZUF+319ptD6ogt92nIMBoO6Y4k5ug5ZjWIXsdWdhhMJ0FJR57vv6voTDYGxQ11YtMukYjx0056a9IWc3yKfi1W8lTT0XImC1lOEAQBAa0B9hAZQBAEBHtt7v8AFs2Ie9TOPrEQ6Pn2Wyk7SJ/Da3R1rPnoVZVG9w+uamM6uL0JJ7PL08C0GzuO5V93PR3D1zHnC01oXjdFdxjD9LRVVbx+XrUtBRTljz3hZhVpPpkSHNI/b4r2Ls7mFSCnFxfMoC97M6z2oHTPI9dJ7GD2U2WupzdnFOPNa/Uvy6LYK9ClVH32Nd5EjMdjkoTVnY6SnNTgpLmeteGZhzZBB4rxq4IxTe6hVewaGR24H65rnIVJYOvOC2en2f3JtlUimcDbO14LMWg51HBuWsA4nfAR+YKfwuGare2kdfsWHDKWevm5R1+xJ9ib3+02VpcZezcf1gbru4/VXNWOWRB4lhugrtLZ6r12HeqPDQXEwACSTwA1K1kFJt2RUN83ibbanVB7rd1g5NHHzOvdZU1mdzsMNQWFoKPN6sszZuwijZ2NjM7x8z/ZJO7OXxdXparkdRYkY5Fqrf8AnUGf+qqfUs/ZZL3WapP9xLv+hyvaLfHgWbwmmH1jgHMNGbz6ZfmWubsi64Rhumr5ntHXx5euwrOyZlbIKx1M9i49mLJ4VmpjOSMUEzE5pJ3ZxeNqdJWkzqrEihAEAQGtAfYQGUAQBAfL2ggg5giD3QJ2Kj2uuc2WoB90yWnmB+oyUynNSR13D8Uq8H1rc4Re7JzTDmnE0+Wf6T6rLdWLGKWz2ZcuzF8C12dlUe97rxycNf37qHONmcXjcK8NWcOXLuOssSIU/wC1S7MFUuA3XHH3Mh3x+al03eBRYuHR17rmSz2V3l4tkNMnOm6e1TejyDsQ7LTVWtybw6f7bp/1dvDkTRaiwCA4t9URja/mI9FT8Spxzxn4EijLRohG3FlL6bXiP4Z/3aifQ/lVhwhw6KSW99foXnCaijNxf8jw+zq+PBtIY4w2pDD0P3D65dwrKazR7iVxfDdLRzLeOv3+5JvaRf2BgstM7z839G8B318h1UN9SK7g2Dzy6eey27/wcDY67fErU2kZA4neQzz/AGUlLLAsOJV8lOT8C2FoOSCAirqxffAaNKdng9zP/ILZ/Ait3xFupFfba3x9ptlQgyymfCZ+U77u7vgAoqeafcd/wvDdDh1feWr+nkezYa7vHtDARLW77uRA0HrCkLY18Ur9FRdt3oi31iccEAQBAEBrQH2EBlAEAQBAR7bWw+JQxYQcBkzPunU5dlspO0ifw6rkq2va5UldhYfLT9PNS2rao6+LUlckewV8Cz2kMcYpV4HRrx7vzjuCtNWN1dFfxbC9PRzr3o+a5/ctlRjkSGe06w47O1/Ilp/Np8Qt9B6tFbxKF4KXURT2S2zBajSJ99rm9wfEb/8AT0XtVaEfAytXt/Zea/Bbyjl0EBw72fNSOQAVNjm51cq5EmkrRucSpVdvYXYZEHdDsvwuyP8AcqswuM/T4jPL3dmuzr8N/iS4xjpdXsVxaqBp13DSCToG5HMQBkPIaQu2nNRjnR1dKSqU0/yfdOo6rUNR5LnOMyTJJPVRaSu8zPZKNOChHRIuTZm6hZ6DAQMZEvMcTnHkNFlKV2cVjcQ61VvlyOusSIEBVt43+LParzrA75Ao0vxbrMvLAT2XtaeSlc94Thv1OPlHkrX7lb57EEszdAo1JWR9Gky4vZ3dxpWbxHDOoZGWeEZD1MlSX1HHcYrqpXyr+PzJWvCpCAIAgCA1oD7CAygCAIAgPmowOBBEgiCOYKHqbTuioNqrsFCs9ucTu9GnMTOvL6gzqbzROvwFd1aSZwmtmW89DyPDy5eiW5Fje2pb2xd9farOMR/iU9yoOMjR3cfGVEnGzOO4lhP09bT3Xqvt4GNumzZHdHMPxWVD3yjx/wDwvwKmua0fZ7ex+gD2vPlO/wD0OeFvmt0U9GeWUJ9T8np9i+goZ0gKA4FM4qpPUn9lT0F0uJv2t/b6EmfswseG9rNgdiGh+B4hROK4TJPpI7P5/k20Kl1lZCdrbGZbVGhAactNYk+o9Oa38KxUqkVh5P3du7q8PkdFwuurOm99/Xz/ANG3YazU32um155uAP3nNEgfCey6G1o6HnFKk40JOPd3It5ajkAgMExmgPzpeNqNWs93N76neocXyPxWjETzVFDqOk/xnCdHhpYiW9Rt/wDym0vjq/gdXZa7DaLRTpDQnPoBmT6BbKZcY3EKhRlPq+ZelGkGNDWiAAAByAyCzOElJybb3PtDwIAgCAIDWgPsIDKAIAgCAICMbd3WKlHxR71PM5TLeI7ardRnaViz4XiOjq5Hs/mVS9sHWeRUmS5nWp3O3s1fJstdtb7jtysOh0f5jX1WupHMrkLHYX9RRcOa1X2LUvWmKtmqAQQ6mS3kcpaR8FGi7SRxFeDcJR56lF3yAKtN3Ay13lofgSpsjmoaqUfVy8dnrX41lo1DqWDF+Ibrv6gVBkrOx0lCp0lOMutHstT8LHHoVqqyywbN8VdpHHu5vvHyH7qBw2Gkp+BurvZHh2rvWnZ6Tcer3gDPQAgvd5Af7gpmLgp0XFkjh+EniJvLyX+l4nItFAVGupuEg5d+nw7gLkITlRqKcd0/S8diVTqOElJciEGpUs1qYQd5jxHKRmJ6H5Fd3Qqwr04zjtL15bF+8lei09mvXw+ZddzXky00WVmaOGY4g8QVhKOV2OMxFCVCo4S5HuWJpObtHavCsloqTGGk8jzwmPjC8bsrmylSdaaprd6H59s7fXVQ6d3eT5n0KMI04qEVZJWXgWP7K7O3xqjz7wZl3Ikqao2iUHHZvo4x5XLNQ5gIAgCAIAgNaA+wgMoAgCAIAgCAqTay6w2vVdTAAxHLvwU2HunXcOxDlSjGbI42rBzGRyK8vZ6lpl5lh+z6/gR9jqneGdIn7zf5fMcOnktNWNmc3xjBWfTwWj37+v19SFbbXY+jUfTc2BOJh4FvRb1JSjc+e1KUqNazJ77Lry8WymmdaZns/P8A3h6jVVrctOHT9h0/6vy3RJb3fFOOZA/VV+OlalbrLWiryPJYRDO8/XossDHLSFV3kVNtjfX2m0OIO43dZ+Ece5k944JUlmnbqO04ZhP09BJ7vV9/42JdRYW06c/yNn0C5zH07VGzn5STqSt1v5nF2uu/GwVm6t9766Ez5E8lO4Li8k+hls9V2S5rx37+8sOH1ssujfM9/s2vjBWNBx3awxN6PGo75+oXUVY3V0Y8Zw2ekqq3j8vwWeoxzBXPtcvmGU7G05vIqVOjWndHdwn8qj4iWmVczoOA4bNN13stF3+vmVxQC9po6ZsuXYG6hRs+MjffnP8AhygDpx6qTJnG8VxPS1sqei+ZKFiVYQBAEAQBAa0B9hAZQBAEAQBAEBAdorOfFqZauJ1+Y4qbSfsov8FP9uJB7xs+Bx6/RXtSPMv6U80TzCoRDmkh7DiaR+nVa3qu1GzKmmnsyUXttM22WM0Krf4oFNzXc8hjM8DPrKxpx1utjh+P8LlSw8qtJXSevYr791vga/Zda/DtXh8Hte3XiIePk/1XlRaHN4GVq3/svNFiX1U3mt6T9eipMfK84w8To6C0bODtleIs9kwNMOqAtGeeHWofiB+dT0o0qaS2JvC8O6+IzPaOvjy+/gVK0YnrRTi3I7FuyLSsYx0KZy90DIngI0Oh6KHj6F7nH11krSXbzNbGBwcx2c5Qfrjp3XPaxlo7NeT5GxO1pLkQasx1lrQJBpvD2HpMg/v1aV3eBxKxOHU/j2PmjoISjXpa81Z/Uu26bxbXoMrjIObJ6Ee8OxBCSWV2OKr0ZUajpvkUPf15m1WqtaDo9xw9GN3WfAKBfNNs7nC0P09CNP49/M9Oz92mvaGUZ95wBPTUn0lSYRMcVX6Gi6nUXzRpBjQ0aAADyAgLYcG227s+0PAgCAIAgCA1oD7CAygCAIAgCAICK7X2CSKgkZQSDy5qTQlyLXh1a14MgN6UTBDjpoYzUppNHRUJLdHDa8gzxCiXcJE5pGqsS1+RyMEfA/OPgl8s8vJhwjOLUlp6TOns7awy3WZ4EfxGA55bxwOjlk85Hn1gez2Z8wx/Dv0GMUF7u8e56W71t58y17Ycdct8h2Gv11VBOKqYvL6sWsXlpXKz25vQ17RUg7lM+Ez8vvnu6ewap1V5pWOq4Vhuhw6b3lq/Hby82zg2WnGfFZ0o2LCRbOzVyvFlYTEu3o8/+kxFPOcfxDERliHbloee32CpTOJzYHOQuYxuEqU3na0PaNWMtERvbGyYmNrt4ZO8if0dB8nFS+B4vo6jpS2lr4/lfIteH1csnTfr19jZcO0goXZa6ZdvgHw+viRTy8iQ7uV0uJ0jmMcXgXVxlOSWj38NfloQelS4cslAoxvEv5vUnfs5slM1xVe6HN3WN4uLpg9gHeqmRTsc9xzE9HSVP+zt9beuotVeHMBAEAQBAEAQGtAfYQGUAQBAEAQBAYcJ1QEA2rsjBVdu6nQZajUcFOo6x1Og4fVl0a1IHellDDLdOP8AcLXXp6XR0NGbktTwVM2kcW5j6+tQo7blDtXr13m5bnzZJc6m1pOLGyI1kuAy9Z7LLpE4Zih/yLBdNQU1vFp+Ddn9H4FuWm2eBZ7Tap3mhwbyxHCG/wBTmhVGBj79Z77fIqadLpq1Ohyfy5+SZVLm6N15+al01mO0fWde7mMZDncNBxJ5qfCKiiFWc5ezEtm6Q77JSJJYcM6TAOYB7FR6ut7Oxx2Jy9PJLXU495Uy4klxd1/7XO46m5auVyRRklyscqvR8SlUpHQg/EEH5qnp1HTmpLda/AnRllnGaK0rTha064gD5tmfrou5xM70LrmdPCzd0baYzWukj2TJNszWqMr0vCzc50aAxkR8ifRTadrO5xn+Uymo0ci1zfT18C4mCABqtBVI+kPQgCAIAgCA1oD7CAygCAIAgCAIAgOXfVzMtDc8ncD+62U6rgyVhsVKhK62KmvygWOc0yQCRPl81Lk9L2Owwk1OKkjg0zDh6euQ+MFQIO1S3XoTmdDY+x47YOVMOqHsIZ3l4PZQcRU6OlJeH1IfE6mXDNdenr4Es22tWGx0KXGtVLj+GnJP9WBa6Hs4aPbdlPwmnmxcp/1Xm9PlchNDNxKn0YnRT2O5dVhaXYnbx+HkOZUxQ5sgYis0rR0Lks7YY0HgAPgozOKk7ybONb6WbgQPRVuKpp3ujfTkcTCA/wA8lzFeKjMsE7wK5vyzeHaajf8AG14/MDP9U+i6fDVOkwK7LL4afKx02CnnpxZ5qRzU2mbpE59m9EG0YiJhpjplw9fipP8AFnLcfqwz0qXPWXla/n8yz1rKMIAgCAIAgCA1oD7CAygCAIAgCAIAgMOOSAqa8GSajDnBP0OqtEk4o6+g7KMiH21mFxjgq3ERyyui5i8yR39jHxaqwj3qUzyh4j1BHoqriqtd+uf4KziyvRi+p/Q+NqLear7OOFOnWjz+0VqfyohZQXsU49i8zXweFo1Zc3K3wX5Odd7eKtaK5lnUZK7is01aYd/M3d5Ake9+3dbpPTQpsXUtCVup6/b7lqKKcoeO3UmuGsOAkdVqqwUlYzg2iNXjTjeHmuZ4jRaWYscPK+hAttKcWqm4feEf5TP/ACUrhlT/AMece1P4/wCjo+FSvTa6vX0OJS1V7SJ8yyfZdSk1n8g1oH4pJ/2hb2/Zschxym/1MKn/AFt273f08ywFgVAQBAEAQBAEBrQH20IDKAIAgCAIAgCA+XugE8s0CVyrbxk1ajiNXEkd5yVpHSKOsw//ABxSIlfI31Dxcbq5cUH7B29ioBqu/wDWz04/JUnFvci+v7IruK3agu1kcZaC9jXH+Rw9a1Z//NboLWK6l8rkvCUuidSP/a/xjFnRu8RHP5fsrWkrIzqku2ZpE1qYAk4gegAzPmsqj0KXHySpybLKUU5g0WqhjHULGcVJHsXYj15WeJBkKhx9BJOxOoTIDtszeszvNvoonDHbNHu8n+To+FS9qaI7T1PmV1FLYs5lm+y1jgys46OLAOuHFMdM/mtsjluOTi5wgt1fzsTtYlGEAQBAEAQBAa0B9hAZQBAEAQBAEAQHxVbLSOYI9UPU7O5Wd6UyHOBycDB7Kzg01odRh5JxTWxE76GYP12WvEL2S4w21jobMVA2jXPEUifIB1TNc9xT3KfrmyHxJNyh1X+iIzYf/wAh9fWi3UVeRakx2du2pXENbDBq87rAebydTHDgrVNRRU43EU6LvJ6vlu+5dRNbqfRs7m0qP8Wq4hrn/dA4gdOgWEk5asocQqtdOpU9mK1SJWtJUmusXRu6rx35BdpyLZaXOaQWt9DIUHETk1ZpeZIpxSd7lfbbU4p0Tyqx6gn5qjw3s12jpOFy/dfaiLUaWKo4f4j8/gF09Es8TXhRg6k3oixNnrc6iA5sOaIDiIAIygBurWjgeOcjPKb0elnucjUhCtOUsri3/bnzvfVO99t9rbazux2ltVge3Q/RUdqzsyBODhKzNy8MQgCAIAgCA1IDYEBlAEAQBAEAQBAEBW+19U/aqgjLdHfCFY4dfto6Xhsf2Ivv+ZEb3bjAggmYjQ95y4c17W0iXeHeV66LyOns9YKjLPaC5sB9JzBmDxeToTzC5Pi1VT6JQ1s3ffrX5IOPrwnOEYvZ/brIzY6YaKZcCWyCYynmAfhPCeyscOrtltJ3TUdyVPvKpVa1pIp025NpjJoHDLUnqZVrGFirjh6dJuS1k93z9diO3s5bKdOo17jIbOgmJEA/FJwbVkV+OpTnBxXMnlkttOqJY4H5jzCiyi1uc9Upzpu0lY9CxMDy22ytc0nQxqtdSnGa1M4TaZXe1FldUs78s2uDshGh6n4qlqYbo66lHaz9aWOhwFWMK0X61IQxp8fISZgAGCZiRPAK4pSa2LnEqCSlN27bJv5PxsTG7DXxFlZmDCMnEQ6SJAMZOaRxic9Top8JSZU4hULKdF3vyW3b2p9nkiwNm2EWdk8ZPqVqq+8UOLadV2OotZGCAIAgCAIDUgNgQGUAQBAEAQBAEAQEF2qsgNd/GYPlkB+inUJ2iX3DqrVJEPt13GchiE6a6dOPl1W6TzKxeU6+nUe67bXUw1A85uaQ3gG6xHKP2VLjOH9LlUdNSLXowvHKtnr2nEtNRrSXe8dBPE8T08lYQpQprRE+CdlHY9tyXNaLW8YGwJ3nnJo/c9FnKpZGjE4ujho+09ermWHR2PZTZFKo4P4uOYJ4yOXRaOmfNHNVOJzqSvNK3V+TmULNVbVcyi4hzSWyBGmWfQ6rdeOW8iRKcHTUqq0ZJLJdTompVeXcg4gBR3NckV08Qr+xFW7jz260PoOwsJcIJONxM+R4aorS3PaShU9/TuIdbLR49K0WdwhxpOe0zlLCCBn5D4qDxWkoU41OpouY0lRnCsnpdEJpgGsBBIOE5AE8sgcjosqe50FbNGDcd+3ReRProu5jnNo0S4iZMtw4RJmW5BvDQCc1YweWN2c3XxE7dJVS+N79Wu78SxabA0Bo0AgdlGKBu7uz6Q8CAIAgCAIDUgNgQGUAQBAEAQBAEB5LztXhskanILKKuzZShnkRG1tLpOqlRdi4pSUSK2is2m442ukGCWkZ8N4c+ohSXtoW8IynH2WvE2FwDWVAcVN+UnIjXPpoZGmUjrrTuYrVuL95ev8AR5qdlY6oJbMGProsXYznVkob2LT2bpFtEAswichAGXkFDm9Tk8TLNUbvc6qwI58tpgSQBJ1y1Q9bbPpDw8F6NcWmKYf3hw6idVlG1zbRy5tXYrivWw2hgILXS4EHLJ7SPnC84jSVTCyS9ekdKo3w7ad1p5EVsL8NUZSRLdP5TGvBaMF7Vn1pEziNSaoxcOf1XMtC4bYGbzfvaznP5jqptSPI5nFRd7Pl62JbRqhzQ4cVoK8+0AQBAEAQBAakBsCAygCAIAgCAIAgPLeNjFVmGYOoKyjLK7mylUcJXIva6L6B3+x4dFIi1LYsqc41fdNFot1mw/xw0jhip4zn0AJC1zbhrcxdKupXpN+DsRWtXpONWlRO4Hh7BBEAhpIgxADiYHIesf8AWwgnd+tPuWlKVVJTq72sSHYivZGh3jVG+LigB+QAgQROQMyixKqcyFxDp52yp5ewsFpBEjRZFIZQBAEAQHA2up2Z1FwqupteBNMuLQ8O+7gniTl3WFSVoPuZLwcqsZ3pp2572tzuVq27xTc4gklxJzjiZICj4PE5I7F/LFuVNJrYn913U4Q0NIHGfmrCU7lBWr53ck9KmGgNGgWoiH2gCAIAgCAIDUgNgQGUAQBAEAQBAEAQHB2ts+KniBIPu9IOefURMrZTnlepJw1ZU5aq5UF7W2lRqupVXZgB2jjI6ZRH917XyVWm3a3I6OGLo1EvaSfV+Tl0b1Y2o9zKrIdwLwCPVUtejmZucaU4pZ18UbGXiwB5fWbvcA4ENjiA2TPfgFlTi1HKke/tQ1c1p3Fjeyi/31/Eow402gFrnDI8Dh7iT+IKdSUktTnOIzpTqXpljraV4QBAcXai9jZ6Ly338JIJ0HCfNYyvbQ20IwdSKnsUxbcVQuqsOOpIdvEgHPOSOMc1XuzbTOveaNO1NK3l8T02q8yfcklRabmlYi/patmreZ6bmv8ArWdwaysZyimJcPzNIgDrkrOE3LSOppxNGnlvWSXjr4c/oW7cV6C0Uw+IMAmDIzEiCpJzZ0kAQBAEAQBAakBsCAygCAIAgCAIAgCA+ajA4QQCORQFfba7COtDzUo4RloabHxHR2foey1Sc4yulddWz8DYmmrMh9TYW1gR4Tn8tyiAP9AGPj1WSqx5xZ7qv5Gqzezu2vOHC5k9fDA/yNZi9V6qq5QfieNdci2NjdmWWCjhG9Udm95zJ5CTnAlZXb3MG+okCHgQBAeO9ruZaKTqbxIII8l41c9TsVXbtg69JxLKeIdCY9QC5R3KptON/MlQquPuTa8bHKq7OVpzpuPTC1w/1GlFVpr+HkZPEYhrWo/izp3dsXaKpwmm5tM6ifDZB5tDRI6Laq05aRjYjS7WWzd9iZRYGMEAAD0Ww1npQBAEAQBAEBqQGwIDKAIAgCAIAgCAIAgCAIAgCAIAgCAIAgMNQGUAQBAEAQBAEAQGpAbAgMoAgCAIAgCAIAgCAIAgCAIAgCAIAgCAw1AZQBAEAQBAEAQBAakBkIAgCAIAgCAIAgCAID7CAygCAIDWgMIAgCAIDDUBlAAgCAIAgCAIAgNa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001" y="4373116"/>
            <a:ext cx="1806405" cy="189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92264"/>
            <a:ext cx="1602581" cy="167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583788"/>
            <a:ext cx="1806405" cy="222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898" y="1541134"/>
            <a:ext cx="2194173" cy="202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92" y="4080358"/>
            <a:ext cx="2540359" cy="197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403230"/>
            <a:ext cx="2163949" cy="176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8" y="1722509"/>
            <a:ext cx="2153419" cy="1659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5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示範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34002"/>
            <a:ext cx="4291211" cy="256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4581225" cy="296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樣樣精彩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2860353" cy="231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046487" cy="208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0983"/>
            <a:ext cx="2385244" cy="231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36" y="3717032"/>
            <a:ext cx="2468768" cy="276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969" y="4025772"/>
            <a:ext cx="2459818" cy="199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03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3577" y="41743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TW" altLang="en-US" sz="6000" b="1" dirty="0" smtClean="0">
                <a:solidFill>
                  <a:srgbClr val="C00000"/>
                </a:solidFill>
                <a:latin typeface="+mj-ea"/>
                <a:ea typeface="+mj-ea"/>
              </a:rPr>
              <a:t>目不轉睛</a:t>
            </a:r>
            <a:endParaRPr lang="en-US" sz="6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610" y="1556792"/>
            <a:ext cx="4896544" cy="455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3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迫不及待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7056784" cy="41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381328"/>
            <a:ext cx="358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放學了</a:t>
            </a:r>
            <a:r>
              <a:rPr lang="en-US" altLang="zh-TW" dirty="0" smtClean="0"/>
              <a:t>, </a:t>
            </a:r>
            <a:r>
              <a:rPr lang="zh-TW" altLang="en-US" dirty="0" smtClean="0"/>
              <a:t>大家迫不急待搭校車回家</a:t>
            </a:r>
            <a:r>
              <a:rPr lang="en-US" altLang="zh-TW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 txBox="1">
            <a:spLocks/>
          </p:cNvSpPr>
          <p:nvPr/>
        </p:nvSpPr>
        <p:spPr>
          <a:xfrm>
            <a:off x="1043608" y="836712"/>
            <a:ext cx="6624736" cy="530120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1052736"/>
            <a:ext cx="597666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dirty="0" smtClean="0"/>
              <a:t>我們</a:t>
            </a:r>
            <a:r>
              <a:rPr lang="zh-TW" altLang="en-US" sz="4800" b="1" u="sng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迫</a:t>
            </a:r>
            <a:r>
              <a:rPr lang="zh-TW" altLang="en-US" sz="48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不及待</a:t>
            </a:r>
            <a:r>
              <a:rPr lang="zh-TW" altLang="en-US" sz="4800" dirty="0" smtClean="0"/>
              <a:t>想知道選舉</a:t>
            </a:r>
            <a:r>
              <a:rPr lang="en-US" sz="4800" dirty="0" smtClean="0"/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(election)</a:t>
            </a:r>
            <a:r>
              <a:rPr lang="zh-TW" altLang="en-US" sz="4800" dirty="0" smtClean="0"/>
              <a:t>的結果。</a:t>
            </a:r>
            <a:endParaRPr lang="en-US" altLang="zh-TW" sz="4000" dirty="0" smtClean="0"/>
          </a:p>
          <a:p>
            <a:endParaRPr lang="en-US" altLang="zh-TW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</p:txBody>
      </p:sp>
      <p:sp>
        <p:nvSpPr>
          <p:cNvPr id="6" name="AutoShape 2" descr="https://encrypted-tbn1.gstatic.com/images?q=tbn:ANd9GcR1ZzOIZf-zjid_Xo-bP9mkRuXVz9gi016Zp7-FrHlto7sIGv8fl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96952"/>
            <a:ext cx="4032448" cy="278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演變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" name="內容版面配置區 3" descr="演變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850" y="1988840"/>
            <a:ext cx="8959646" cy="3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8780</TotalTime>
  <Words>485</Words>
  <Application>Microsoft Office PowerPoint</Application>
  <PresentationFormat>On-screen Show (4:3)</PresentationFormat>
  <Paragraphs>118</Paragraphs>
  <Slides>29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佈景主題</vt:lpstr>
      <vt:lpstr>PowerPoint Presentation</vt:lpstr>
      <vt:lpstr>新鮮的事</vt:lpstr>
      <vt:lpstr>玩意兒</vt:lpstr>
      <vt:lpstr>示範</vt:lpstr>
      <vt:lpstr>樣樣精彩</vt:lpstr>
      <vt:lpstr>PowerPoint Presentation</vt:lpstr>
      <vt:lpstr>迫不及待</vt:lpstr>
      <vt:lpstr>PowerPoint Presentation</vt:lpstr>
      <vt:lpstr>演變</vt:lpstr>
      <vt:lpstr>黑板</vt:lpstr>
      <vt:lpstr>銅板/銅板</vt:lpstr>
      <vt:lpstr>請問以下是什麼板呢?</vt:lpstr>
      <vt:lpstr>細繩/細繩</vt:lpstr>
      <vt:lpstr> 糸 (=糹絲，  甲骨文        )指細絲(fine silk) 。   從糸的部首的字，多跟絲線(silk) 、編織(weave) 、布匹(cloth)有關，你還知道哪些糸的部首的字呢? </vt:lpstr>
      <vt:lpstr>橡皮圈/橡皮圈</vt:lpstr>
      <vt:lpstr>圈緊/圈緊</vt:lpstr>
      <vt:lpstr>PowerPoint Presentation</vt:lpstr>
      <vt:lpstr>PowerPoint Presentation</vt:lpstr>
      <vt:lpstr>瓶蓋/瓶蓋</vt:lpstr>
      <vt:lpstr>PowerPoint Presentation</vt:lpstr>
      <vt:lpstr>課堂活動:小組討論-紙花的製作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本週作業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195</cp:revision>
  <dcterms:created xsi:type="dcterms:W3CDTF">2015-05-08T03:13:01Z</dcterms:created>
  <dcterms:modified xsi:type="dcterms:W3CDTF">2020-07-16T04:09:03Z</dcterms:modified>
</cp:coreProperties>
</file>